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crdownload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4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0909" autoAdjust="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crdownload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Business Agreement Powerpoint Templates - Blue, Business &amp; Finance - Free  PPT Backgrounds and Templ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69817" y="1502229"/>
            <a:ext cx="6100354" cy="3352386"/>
            <a:chOff x="0" y="300446"/>
            <a:chExt cx="5133704" cy="3699451"/>
          </a:xfrm>
        </p:grpSpPr>
        <p:sp>
          <p:nvSpPr>
            <p:cNvPr id="8" name="TextBox 7"/>
            <p:cNvSpPr txBox="1"/>
            <p:nvPr/>
          </p:nvSpPr>
          <p:spPr>
            <a:xfrm>
              <a:off x="0" y="300446"/>
              <a:ext cx="5133704" cy="1018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ANALYTICS</a:t>
              </a:r>
              <a:endPara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2909" y="1045029"/>
              <a:ext cx="3631474" cy="295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400" b="1" dirty="0" smtClean="0"/>
            </a:p>
            <a:p>
              <a:r>
                <a:rPr lang="en-IN" sz="2400" b="1" dirty="0" smtClean="0"/>
                <a:t>Presented </a:t>
              </a:r>
              <a:r>
                <a:rPr lang="en-IN" sz="2400" b="1" dirty="0" smtClean="0"/>
                <a:t>by: Batch 1 (DA_P6</a:t>
              </a:r>
              <a:r>
                <a:rPr lang="en-IN" sz="2400" b="1" dirty="0" smtClean="0"/>
                <a:t>)</a:t>
              </a:r>
              <a:br>
                <a:rPr lang="en-IN" sz="2400" b="1" dirty="0" smtClean="0"/>
              </a:br>
              <a:endParaRPr lang="en-IN" sz="2400" b="1" dirty="0" smtClean="0"/>
            </a:p>
            <a:p>
              <a:r>
                <a:rPr lang="en-IN" sz="2400" b="1" dirty="0" smtClean="0"/>
                <a:t>- Preeti Nayak</a:t>
              </a:r>
            </a:p>
            <a:p>
              <a:r>
                <a:rPr lang="en-IN" sz="2400" b="1" dirty="0" smtClean="0"/>
                <a:t>- Savita Salian</a:t>
              </a:r>
              <a:br>
                <a:rPr lang="en-IN" sz="2400" b="1" dirty="0" smtClean="0"/>
              </a:br>
              <a:r>
                <a:rPr lang="en-IN" sz="2400" b="1" dirty="0" smtClean="0"/>
                <a:t>- Chandan Sharma</a:t>
              </a:r>
              <a:br>
                <a:rPr lang="en-IN" sz="2400" b="1" dirty="0" smtClean="0"/>
              </a:br>
              <a:r>
                <a:rPr lang="en-IN" sz="2400" b="1" dirty="0" smtClean="0"/>
                <a:t>- Radhika Kapoor</a:t>
              </a:r>
              <a:endParaRPr lang="en-I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599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096000" y="1085996"/>
            <a:ext cx="4302034" cy="37603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4574308" y="347946"/>
            <a:ext cx="3461657" cy="3200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18" y="2157149"/>
            <a:ext cx="8124836" cy="4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3" y="143691"/>
            <a:ext cx="11612880" cy="1188723"/>
          </a:xfr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HR Analytics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4046" y="1833050"/>
            <a:ext cx="59479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In </a:t>
            </a:r>
            <a:r>
              <a:rPr lang="en-IN" sz="2600" b="1" dirty="0">
                <a:latin typeface="Monotype Corsiva" panose="03010101010201010101" pitchFamily="66" charset="0"/>
                <a:cs typeface="Arial" panose="020B0604020202020204" pitchFamily="34" charset="0"/>
              </a:rPr>
              <a:t>any company, hiring and retaining employees are complex tasks that </a:t>
            </a: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require </a:t>
            </a:r>
            <a:r>
              <a:rPr lang="en-IN" sz="2600" b="1" dirty="0">
                <a:latin typeface="Monotype Corsiva" panose="03010101010201010101" pitchFamily="66" charset="0"/>
                <a:cs typeface="Arial" panose="020B0604020202020204" pitchFamily="34" charset="0"/>
              </a:rPr>
              <a:t>capital, time, and skills</a:t>
            </a: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.</a:t>
            </a:r>
          </a:p>
          <a:p>
            <a:endParaRPr lang="en-IN" sz="2600" b="1" dirty="0"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Through this analysis, we </a:t>
            </a:r>
            <a:r>
              <a:rPr lang="en-IN" sz="2600" b="1" dirty="0">
                <a:latin typeface="Monotype Corsiva" panose="03010101010201010101" pitchFamily="66" charset="0"/>
                <a:cs typeface="Arial" panose="020B0604020202020204" pitchFamily="34" charset="0"/>
              </a:rPr>
              <a:t>will predict whether the potential candidate will join the organization or not. </a:t>
            </a:r>
            <a:endParaRPr lang="en-IN" sz="2600" b="1" dirty="0" smtClean="0"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endParaRPr lang="en-IN" sz="2600" b="1" dirty="0"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The </a:t>
            </a:r>
            <a:r>
              <a:rPr lang="en-IN" sz="2600" b="1" dirty="0">
                <a:latin typeface="Monotype Corsiva" panose="03010101010201010101" pitchFamily="66" charset="0"/>
                <a:cs typeface="Arial" panose="020B0604020202020204" pitchFamily="34" charset="0"/>
              </a:rPr>
              <a:t>findings will support more effective and efficient </a:t>
            </a:r>
            <a:r>
              <a:rPr lang="en-IN" sz="2600" b="1" dirty="0" smtClean="0">
                <a:latin typeface="Monotype Corsiva" panose="03010101010201010101" pitchFamily="66" charset="0"/>
                <a:cs typeface="Arial" panose="020B0604020202020204" pitchFamily="34" charset="0"/>
              </a:rPr>
              <a:t>ways of finding potential candidates and preventing the company from incurring any losses.</a:t>
            </a:r>
            <a:endParaRPr lang="en-IN" sz="2600" b="1" dirty="0">
              <a:latin typeface="Monotype Corsiva" panose="03010101010201010101" pitchFamily="66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5943" y="1476104"/>
            <a:ext cx="5695406" cy="523820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440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9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de2" descr="Age/Marital status">
            <a:extLst>
              <a:ext uri="{FF2B5EF4-FFF2-40B4-BE49-F238E27FC236}">
                <a16:creationId xmlns:a16="http://schemas.microsoft.com/office/drawing/2014/main" id="{C6952596-C090-4D8E-ABDE-A49A6604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201783"/>
            <a:ext cx="8474256" cy="24763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9560" y="117566"/>
            <a:ext cx="11612880" cy="966651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 &amp; Marital Status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3646569"/>
            <a:ext cx="87010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Age grp between 19-26 will accept the offer with Male 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>candidates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being the highest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.</a:t>
            </a:r>
            <a:b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en-IN" sz="2600" dirty="0">
              <a:latin typeface="Monotype Corsiva" panose="03010101010201010101" pitchFamily="66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An equal 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>number of candidates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between age group 27-33 will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reject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the 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>offer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irrespective of their Marital Status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. Also the acceptance ratio for that age group is less .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/>
            </a:r>
            <a:b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</a:br>
            <a:endParaRPr lang="en-IN" sz="2600" dirty="0">
              <a:latin typeface="Monotype Corsiva" panose="03010101010201010101" pitchFamily="66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Candidates 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>a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bove </a:t>
            </a:r>
            <a:r>
              <a:rPr lang="en-IN" sz="2600" b="1" dirty="0">
                <a:latin typeface="Monotype Corsiva" panose="03010101010201010101" pitchFamily="66" charset="0"/>
                <a:cs typeface="Times New Roman" panose="02020603050405020304" pitchFamily="18" charset="0"/>
              </a:rPr>
              <a:t>40 will most likely accept the </a:t>
            </a:r>
            <a:r>
              <a:rPr lang="en-IN" sz="2600" b="1" dirty="0" smtClean="0">
                <a:latin typeface="Monotype Corsiva" panose="03010101010201010101" pitchFamily="66" charset="0"/>
                <a:cs typeface="Times New Roman" panose="02020603050405020304" pitchFamily="18" charset="0"/>
              </a:rPr>
              <a:t>offer.</a:t>
            </a:r>
            <a:endParaRPr lang="en-IN" sz="2600" dirty="0">
              <a:latin typeface="Monotype Corsiva" panose="03010101010201010101" pitchFamily="66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male-female-icon – Toronto Eye Ca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816" y="2063939"/>
            <a:ext cx="3428184" cy="465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3" descr="Other Details">
            <a:extLst>
              <a:ext uri="{FF2B5EF4-FFF2-40B4-BE49-F238E27FC236}">
                <a16:creationId xmlns:a16="http://schemas.microsoft.com/office/drawing/2014/main" id="{5CCF8B11-6EF1-47A0-A214-E219C1FA2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" y="1201783"/>
            <a:ext cx="3276601" cy="55517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9560" y="117566"/>
            <a:ext cx="11612880" cy="966651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Past Salary &amp; Work Exp 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26" y="1084217"/>
            <a:ext cx="3331027" cy="5016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66161" y="2063935"/>
            <a:ext cx="536883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Maximum offer will be accepted and rejected by candidates with </a:t>
            </a:r>
            <a:r>
              <a:rPr lang="en-IN" sz="2600" b="1" dirty="0">
                <a:latin typeface="Monotype Corsiva" panose="03010101010201010101" pitchFamily="66" charset="0"/>
              </a:rPr>
              <a:t>5 yrs </a:t>
            </a:r>
            <a:r>
              <a:rPr lang="en-IN" sz="2600" b="1" dirty="0" smtClean="0">
                <a:latin typeface="Monotype Corsiva" panose="03010101010201010101" pitchFamily="66" charset="0"/>
              </a:rPr>
              <a:t>&amp; 8 </a:t>
            </a:r>
            <a:r>
              <a:rPr lang="en-IN" sz="2600" b="1" dirty="0">
                <a:latin typeface="Monotype Corsiva" panose="03010101010201010101" pitchFamily="66" charset="0"/>
              </a:rPr>
              <a:t>yrs </a:t>
            </a:r>
            <a:r>
              <a:rPr lang="en-IN" sz="2600" b="1" dirty="0" smtClean="0">
                <a:latin typeface="Monotype Corsiva" panose="03010101010201010101" pitchFamily="66" charset="0"/>
              </a:rPr>
              <a:t>of experience. </a:t>
            </a:r>
          </a:p>
          <a:p>
            <a:endParaRPr lang="en-IN" sz="2600" dirty="0" smtClean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The </a:t>
            </a:r>
            <a:r>
              <a:rPr lang="en-IN" sz="2600" b="1" dirty="0">
                <a:latin typeface="Monotype Corsiva" panose="03010101010201010101" pitchFamily="66" charset="0"/>
              </a:rPr>
              <a:t>last drawn salary </a:t>
            </a:r>
            <a:r>
              <a:rPr lang="en-IN" sz="2600" b="1" dirty="0" smtClean="0">
                <a:latin typeface="Monotype Corsiva" panose="03010101010201010101" pitchFamily="66" charset="0"/>
              </a:rPr>
              <a:t>for rejected candidates is showing as 3.5-7k and the most probable reason could be higher salary expectation. </a:t>
            </a:r>
            <a:endParaRPr lang="en-IN" sz="2600" dirty="0" smtClean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de4" descr="Sal Hike Offered">
            <a:extLst>
              <a:ext uri="{FF2B5EF4-FFF2-40B4-BE49-F238E27FC236}">
                <a16:creationId xmlns:a16="http://schemas.microsoft.com/office/drawing/2014/main" id="{801301BF-0C99-4F76-B7C3-6B3E2DE26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254034"/>
            <a:ext cx="5523410" cy="54341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9560" y="117566"/>
            <a:ext cx="11612880" cy="966651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Salary Hike &amp; Work Hrs 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02531" y="1541417"/>
            <a:ext cx="56932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Candidates with salary </a:t>
            </a:r>
            <a:r>
              <a:rPr lang="en-IN" sz="2600" b="1" dirty="0">
                <a:latin typeface="Monotype Corsiva" panose="03010101010201010101" pitchFamily="66" charset="0"/>
              </a:rPr>
              <a:t>hike of 25-50% and job type as permanent </a:t>
            </a:r>
            <a:r>
              <a:rPr lang="en-IN" sz="2600" b="1" dirty="0" smtClean="0">
                <a:latin typeface="Monotype Corsiva" panose="03010101010201010101" pitchFamily="66" charset="0"/>
              </a:rPr>
              <a:t>will </a:t>
            </a:r>
            <a:r>
              <a:rPr lang="en-IN" sz="2600" b="1" dirty="0">
                <a:latin typeface="Monotype Corsiva" panose="03010101010201010101" pitchFamily="66" charset="0"/>
              </a:rPr>
              <a:t>accept the offer</a:t>
            </a:r>
            <a:r>
              <a:rPr lang="en-IN" sz="2600" b="1" dirty="0" smtClean="0">
                <a:latin typeface="Monotype Corsiva" panose="03010101010201010101" pitchFamily="66" charset="0"/>
              </a:rPr>
              <a:t>.</a:t>
            </a:r>
            <a:br>
              <a:rPr lang="en-IN" sz="2600" b="1" dirty="0" smtClean="0">
                <a:latin typeface="Monotype Corsiva" panose="03010101010201010101" pitchFamily="66" charset="0"/>
              </a:rPr>
            </a:br>
            <a:endParaRPr lang="en-IN" sz="2600" b="1" dirty="0" smtClean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Candidates </a:t>
            </a:r>
            <a:r>
              <a:rPr lang="en-IN" sz="2600" b="1" dirty="0">
                <a:latin typeface="Monotype Corsiva" panose="03010101010201010101" pitchFamily="66" charset="0"/>
              </a:rPr>
              <a:t>with </a:t>
            </a:r>
            <a:r>
              <a:rPr lang="en-IN" sz="2600" b="1" dirty="0" smtClean="0">
                <a:latin typeface="Monotype Corsiva" panose="03010101010201010101" pitchFamily="66" charset="0"/>
              </a:rPr>
              <a:t>same salary hike and job type as contract will </a:t>
            </a:r>
            <a:r>
              <a:rPr lang="en-IN" sz="2600" b="1" dirty="0">
                <a:latin typeface="Monotype Corsiva" panose="03010101010201010101" pitchFamily="66" charset="0"/>
              </a:rPr>
              <a:t>reject the </a:t>
            </a:r>
            <a:r>
              <a:rPr lang="en-IN" sz="2600" b="1" dirty="0" smtClean="0">
                <a:latin typeface="Monotype Corsiva" panose="03010101010201010101" pitchFamily="66" charset="0"/>
              </a:rPr>
              <a:t>offer.</a:t>
            </a:r>
            <a:br>
              <a:rPr lang="en-IN" sz="2600" b="1" dirty="0" smtClean="0">
                <a:latin typeface="Monotype Corsiva" panose="03010101010201010101" pitchFamily="66" charset="0"/>
              </a:rPr>
            </a:br>
            <a:endParaRPr lang="en-IN" sz="2600" dirty="0" smtClean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Work type with Flexible hours are most likely to accept the offer.</a:t>
            </a:r>
            <a:endParaRPr lang="en-IN" sz="2600" dirty="0">
              <a:latin typeface="Monotype Corsiva" panose="03010101010201010101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9" y="4545874"/>
            <a:ext cx="3831771" cy="23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5" descr="Employee Benefits">
            <a:extLst>
              <a:ext uri="{FF2B5EF4-FFF2-40B4-BE49-F238E27FC236}">
                <a16:creationId xmlns:a16="http://schemas.microsoft.com/office/drawing/2014/main" id="{9D12CD8D-14B7-4ED0-8CB0-AE11A5934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" y="1084217"/>
            <a:ext cx="3328852" cy="57019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9560" y="78378"/>
            <a:ext cx="11612880" cy="966651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Monetary Benefits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8410" y="1293220"/>
            <a:ext cx="85735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Candidates with no monetary benefits i.e. Performance </a:t>
            </a:r>
            <a:r>
              <a:rPr lang="en-IN" sz="2600" b="1" dirty="0">
                <a:latin typeface="Monotype Corsiva" panose="03010101010201010101" pitchFamily="66" charset="0"/>
              </a:rPr>
              <a:t>incentive, Overtime Pay, </a:t>
            </a:r>
            <a:r>
              <a:rPr lang="en-IN" sz="2600" b="1" dirty="0" smtClean="0">
                <a:latin typeface="Monotype Corsiva" panose="03010101010201010101" pitchFamily="66" charset="0"/>
              </a:rPr>
              <a:t>Employee </a:t>
            </a:r>
            <a:r>
              <a:rPr lang="en-IN" sz="2600" b="1" dirty="0">
                <a:latin typeface="Monotype Corsiva" panose="03010101010201010101" pitchFamily="66" charset="0"/>
              </a:rPr>
              <a:t>share scheme, Bonus, </a:t>
            </a:r>
            <a:r>
              <a:rPr lang="en-IN" sz="2600" b="1" dirty="0" smtClean="0">
                <a:latin typeface="Monotype Corsiva" panose="03010101010201010101" pitchFamily="66" charset="0"/>
              </a:rPr>
              <a:t>etc. will  reject the offer.</a:t>
            </a:r>
            <a:br>
              <a:rPr lang="en-IN" sz="2600" b="1" dirty="0" smtClean="0">
                <a:latin typeface="Monotype Corsiva" panose="03010101010201010101" pitchFamily="66" charset="0"/>
              </a:rPr>
            </a:br>
            <a:endParaRPr lang="en-IN" sz="2600" dirty="0" smtClean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Alternatively, if </a:t>
            </a:r>
            <a:r>
              <a:rPr lang="en-IN" sz="2600" b="1" dirty="0">
                <a:latin typeface="Monotype Corsiva" panose="03010101010201010101" pitchFamily="66" charset="0"/>
              </a:rPr>
              <a:t>one or more benefit other than salary is offered </a:t>
            </a:r>
            <a:r>
              <a:rPr lang="en-IN" sz="2600" b="1" dirty="0" smtClean="0">
                <a:latin typeface="Monotype Corsiva" panose="03010101010201010101" pitchFamily="66" charset="0"/>
              </a:rPr>
              <a:t>then the candidates will accept the offer.</a:t>
            </a:r>
            <a:endParaRPr lang="en-IN" sz="2600" dirty="0">
              <a:latin typeface="Monotype Corsiva" panose="03010101010201010101" pitchFamily="66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097625" y="3967911"/>
            <a:ext cx="4828766" cy="2837840"/>
          </a:xfrm>
          <a:prstGeom prst="wedgeRoundRectCallout">
            <a:avLst>
              <a:gd name="adj1" fmla="val -36447"/>
              <a:gd name="adj2" fmla="val -58782"/>
              <a:gd name="adj3" fmla="val 1666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0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de6" descr="Stress lvl /Work Life Bal">
            <a:extLst>
              <a:ext uri="{FF2B5EF4-FFF2-40B4-BE49-F238E27FC236}">
                <a16:creationId xmlns:a16="http://schemas.microsoft.com/office/drawing/2014/main" id="{A54D6512-1AA4-4411-A324-5FD5E32A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4" y="1293224"/>
            <a:ext cx="5822967" cy="527739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" y="117568"/>
            <a:ext cx="11612880" cy="966652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Stress Level &amp; Work Life Balance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31430" y="3579220"/>
            <a:ext cx="50553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Candidates </a:t>
            </a:r>
            <a:r>
              <a:rPr lang="en-IN" sz="2600" b="1" dirty="0">
                <a:latin typeface="Monotype Corsiva" panose="03010101010201010101" pitchFamily="66" charset="0"/>
              </a:rPr>
              <a:t>may not accept the offer if </a:t>
            </a:r>
            <a:r>
              <a:rPr lang="en-IN" sz="2600" b="1" dirty="0" smtClean="0">
                <a:latin typeface="Monotype Corsiva" panose="03010101010201010101" pitchFamily="66" charset="0"/>
              </a:rPr>
              <a:t>the working </a:t>
            </a:r>
            <a:r>
              <a:rPr lang="en-IN" sz="2600" b="1" dirty="0">
                <a:latin typeface="Monotype Corsiva" panose="03010101010201010101" pitchFamily="66" charset="0"/>
              </a:rPr>
              <a:t>condition in that organisation is extremely stressful. </a:t>
            </a:r>
            <a:r>
              <a:rPr lang="en-IN" sz="2600" dirty="0" smtClean="0">
                <a:latin typeface="Monotype Corsiva" panose="03010101010201010101" pitchFamily="66" charset="0"/>
              </a:rPr>
              <a:t/>
            </a:r>
            <a:br>
              <a:rPr lang="en-IN" sz="2600" dirty="0" smtClean="0">
                <a:latin typeface="Monotype Corsiva" panose="03010101010201010101" pitchFamily="66" charset="0"/>
              </a:rPr>
            </a:br>
            <a:endParaRPr lang="en-IN" sz="2600" b="1" dirty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Candidates </a:t>
            </a:r>
            <a:r>
              <a:rPr lang="en-IN" sz="2600" b="1" dirty="0">
                <a:latin typeface="Monotype Corsiva" panose="03010101010201010101" pitchFamily="66" charset="0"/>
              </a:rPr>
              <a:t>will accept the offer if their work life balance is not affected after joining the organisation. </a:t>
            </a:r>
            <a:endParaRPr lang="en-IN" sz="2600" dirty="0">
              <a:latin typeface="Monotype Corsiva" panose="03010101010201010101" pitchFamily="66" charset="0"/>
            </a:endParaRPr>
          </a:p>
        </p:txBody>
      </p:sp>
      <p:sp>
        <p:nvSpPr>
          <p:cNvPr id="11" name="Cloud Callout 10"/>
          <p:cNvSpPr/>
          <p:nvPr/>
        </p:nvSpPr>
        <p:spPr>
          <a:xfrm rot="230640">
            <a:off x="7602599" y="1101207"/>
            <a:ext cx="4484492" cy="2310596"/>
          </a:xfrm>
          <a:prstGeom prst="cloudCallou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7" descr="Travelling">
            <a:extLst>
              <a:ext uri="{FF2B5EF4-FFF2-40B4-BE49-F238E27FC236}">
                <a16:creationId xmlns:a16="http://schemas.microsoft.com/office/drawing/2014/main" id="{DE4A3B2A-DBDA-4B0D-9E3E-F6EEDC4F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205050"/>
            <a:ext cx="5960225" cy="5440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9560" y="104504"/>
            <a:ext cx="11612880" cy="992779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Travelling &amp; Work Location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3050" y="1267096"/>
            <a:ext cx="55517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Most </a:t>
            </a:r>
            <a:r>
              <a:rPr lang="en-IN" sz="2600" b="1" dirty="0">
                <a:latin typeface="Monotype Corsiva" panose="03010101010201010101" pitchFamily="66" charset="0"/>
              </a:rPr>
              <a:t>of the Male </a:t>
            </a:r>
            <a:r>
              <a:rPr lang="en-IN" sz="2600" b="1" dirty="0" smtClean="0">
                <a:latin typeface="Monotype Corsiva" panose="03010101010201010101" pitchFamily="66" charset="0"/>
              </a:rPr>
              <a:t>candidates </a:t>
            </a:r>
            <a:r>
              <a:rPr lang="en-IN" sz="2600" b="1" dirty="0">
                <a:latin typeface="Monotype Corsiva" panose="03010101010201010101" pitchFamily="66" charset="0"/>
              </a:rPr>
              <a:t>will accept the offer if the distance from home to work is Near and </a:t>
            </a:r>
            <a:r>
              <a:rPr lang="en-IN" sz="2600" b="1" dirty="0" smtClean="0">
                <a:latin typeface="Monotype Corsiva" panose="03010101010201010101" pitchFamily="66" charset="0"/>
              </a:rPr>
              <a:t>located </a:t>
            </a:r>
            <a:r>
              <a:rPr lang="en-IN" sz="2600" b="1" dirty="0">
                <a:latin typeface="Monotype Corsiva" panose="03010101010201010101" pitchFamily="66" charset="0"/>
              </a:rPr>
              <a:t>in Town</a:t>
            </a:r>
            <a:r>
              <a:rPr lang="en-IN" sz="2600" b="1" dirty="0" smtClean="0">
                <a:latin typeface="Monotype Corsiva" panose="03010101010201010101" pitchFamily="66" charset="0"/>
              </a:rPr>
              <a:t>.</a:t>
            </a:r>
            <a:r>
              <a:rPr lang="en-IN" sz="2600" b="1" dirty="0">
                <a:latin typeface="Monotype Corsiva" panose="03010101010201010101" pitchFamily="66" charset="0"/>
              </a:rPr>
              <a:t/>
            </a:r>
            <a:br>
              <a:rPr lang="en-IN" sz="2600" b="1" dirty="0">
                <a:latin typeface="Monotype Corsiva" panose="03010101010201010101" pitchFamily="66" charset="0"/>
              </a:rPr>
            </a:br>
            <a:endParaRPr lang="en-IN" sz="2600" b="1" dirty="0">
              <a:latin typeface="Monotype Corsiva" panose="03010101010201010101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b="1" dirty="0" smtClean="0">
                <a:latin typeface="Monotype Corsiva" panose="03010101010201010101" pitchFamily="66" charset="0"/>
              </a:rPr>
              <a:t>The </a:t>
            </a:r>
            <a:r>
              <a:rPr lang="en-IN" sz="2600" b="1" dirty="0">
                <a:latin typeface="Monotype Corsiva" panose="03010101010201010101" pitchFamily="66" charset="0"/>
              </a:rPr>
              <a:t>major concern for Female candidates will be </a:t>
            </a:r>
            <a:r>
              <a:rPr lang="en-IN" sz="2600" b="1" dirty="0" smtClean="0">
                <a:latin typeface="Monotype Corsiva" panose="03010101010201010101" pitchFamily="66" charset="0"/>
              </a:rPr>
              <a:t>travelling distance. </a:t>
            </a:r>
            <a:endParaRPr lang="en-IN" sz="2600" dirty="0">
              <a:latin typeface="Monotype Corsiva" panose="03010101010201010101" pitchFamily="6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45" y="3760085"/>
            <a:ext cx="5465420" cy="2885645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  <a:prstDash val="dash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43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Turquoise Design PPT Template For Presentation Template  Backgrounds for Powerpoint Templates - PPT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9" descr="HR_Analytics Dashboard">
            <a:extLst>
              <a:ext uri="{FF2B5EF4-FFF2-40B4-BE49-F238E27FC236}">
                <a16:creationId xmlns:a16="http://schemas.microsoft.com/office/drawing/2014/main" id="{047A52B9-A3C9-4FD8-A1C5-09C4FB255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1" y="1116876"/>
            <a:ext cx="7365274" cy="56496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9560" y="78379"/>
            <a:ext cx="11612880" cy="966653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216537" y="1124130"/>
            <a:ext cx="3298342" cy="740774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olidFill>
            <a:srgbClr val="E21423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1" rIns="206248" bIns="110491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216537" y="2086029"/>
            <a:ext cx="3298342" cy="740773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1" rIns="206248" bIns="110489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Gender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216537" y="3047928"/>
            <a:ext cx="3298343" cy="740773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1" rIns="206249" bIns="11049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 Status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216537" y="4009827"/>
            <a:ext cx="3298343" cy="740773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1" rIns="206249" bIns="11049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Salary Hike 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216537" y="4971727"/>
            <a:ext cx="3298343" cy="740772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0" rIns="206249" bIns="11049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 Type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216537" y="5933626"/>
            <a:ext cx="3298343" cy="740772"/>
          </a:xfrm>
          <a:custGeom>
            <a:avLst/>
            <a:gdLst>
              <a:gd name="connsiteX0" fmla="*/ 0 w 2835745"/>
              <a:gd name="connsiteY0" fmla="*/ 0 h 740772"/>
              <a:gd name="connsiteX1" fmla="*/ 2465359 w 2835745"/>
              <a:gd name="connsiteY1" fmla="*/ 0 h 740772"/>
              <a:gd name="connsiteX2" fmla="*/ 2835745 w 2835745"/>
              <a:gd name="connsiteY2" fmla="*/ 370386 h 740772"/>
              <a:gd name="connsiteX3" fmla="*/ 2465359 w 2835745"/>
              <a:gd name="connsiteY3" fmla="*/ 740772 h 740772"/>
              <a:gd name="connsiteX4" fmla="*/ 0 w 2835745"/>
              <a:gd name="connsiteY4" fmla="*/ 740772 h 740772"/>
              <a:gd name="connsiteX5" fmla="*/ 0 w 2835745"/>
              <a:gd name="connsiteY5" fmla="*/ 0 h 7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745" h="740772">
                <a:moveTo>
                  <a:pt x="2835745" y="740771"/>
                </a:moveTo>
                <a:lnTo>
                  <a:pt x="370386" y="740771"/>
                </a:lnTo>
                <a:lnTo>
                  <a:pt x="0" y="370386"/>
                </a:lnTo>
                <a:lnTo>
                  <a:pt x="370386" y="1"/>
                </a:lnTo>
                <a:lnTo>
                  <a:pt x="2835745" y="1"/>
                </a:lnTo>
                <a:lnTo>
                  <a:pt x="2835745" y="740771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1853" tIns="110490" rIns="206249" bIns="110490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 Offer</a:t>
            </a:r>
            <a:endParaRPr lang="en-US" sz="29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8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247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Monotype Corsiva</vt:lpstr>
      <vt:lpstr>Times New Roman</vt:lpstr>
      <vt:lpstr>Office Theme</vt:lpstr>
      <vt:lpstr>PowerPoint Presentation</vt:lpstr>
      <vt:lpstr>HR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preeti nayak</dc:creator>
  <cp:lastModifiedBy>Preeti</cp:lastModifiedBy>
  <cp:revision>100</cp:revision>
  <dcterms:created xsi:type="dcterms:W3CDTF">2021-05-17T11:55:05Z</dcterms:created>
  <dcterms:modified xsi:type="dcterms:W3CDTF">2021-05-29T15:42:07Z</dcterms:modified>
</cp:coreProperties>
</file>